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6" r:id="rId3"/>
    <p:sldId id="297" r:id="rId4"/>
    <p:sldId id="294" r:id="rId5"/>
    <p:sldId id="283" r:id="rId6"/>
    <p:sldId id="291" r:id="rId7"/>
    <p:sldId id="290" r:id="rId8"/>
    <p:sldId id="293" r:id="rId9"/>
    <p:sldId id="292" r:id="rId10"/>
    <p:sldId id="298" r:id="rId11"/>
    <p:sldId id="299" r:id="rId12"/>
    <p:sldId id="300" r:id="rId13"/>
    <p:sldId id="301" r:id="rId14"/>
    <p:sldId id="302" r:id="rId15"/>
    <p:sldId id="304" r:id="rId16"/>
    <p:sldId id="303" r:id="rId17"/>
    <p:sldId id="30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FDEC28-40C8-FF44-B6DB-BA49DC416F04}">
          <p14:sldIdLst>
            <p14:sldId id="256"/>
          </p14:sldIdLst>
        </p14:section>
        <p14:section name="Hall MHD" id="{D3789B34-437F-7544-899A-53F897150D84}">
          <p14:sldIdLst>
            <p14:sldId id="296"/>
            <p14:sldId id="297"/>
          </p14:sldIdLst>
        </p14:section>
        <p14:section name="drift-ideal MHD" id="{A2DBE613-F342-8C42-8010-4AA5558390DE}">
          <p14:sldIdLst>
            <p14:sldId id="294"/>
            <p14:sldId id="283"/>
            <p14:sldId id="291"/>
            <p14:sldId id="290"/>
            <p14:sldId id="293"/>
            <p14:sldId id="292"/>
            <p14:sldId id="298"/>
            <p14:sldId id="299"/>
            <p14:sldId id="300"/>
            <p14:sldId id="301"/>
            <p14:sldId id="302"/>
            <p14:sldId id="304"/>
            <p14:sldId id="303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05"/>
    <p:restoredTop sz="94643"/>
  </p:normalViewPr>
  <p:slideViewPr>
    <p:cSldViewPr snapToGrid="0" snapToObjects="1">
      <p:cViewPr varScale="1">
        <p:scale>
          <a:sx n="138" d="100"/>
          <a:sy n="138" d="100"/>
        </p:scale>
        <p:origin x="19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4.png>
</file>

<file path=ppt/media/image15.jpg>
</file>

<file path=ppt/media/image2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3.emf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0.mp4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mp4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AB571E-3565-014E-8DE8-4CDCC552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515600" cy="1325563"/>
          </a:xfrm>
        </p:spPr>
        <p:txBody>
          <a:bodyPr/>
          <a:lstStyle/>
          <a:p>
            <a:r>
              <a:rPr lang="en-US" dirty="0"/>
              <a:t>Axial field is predominately electrostatic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BEA42B0-27F4-304B-96C8-EA704BCE0E3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4834" t="2779" r="3885" b="7246"/>
          <a:stretch/>
        </p:blipFill>
        <p:spPr>
          <a:xfrm>
            <a:off x="700644" y="1017334"/>
            <a:ext cx="4857008" cy="5840666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A8B3F0E-DCA0-DD46-AEEA-C8173DC08B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B10F0E-8E4C-514C-995E-BA1AA5A43D91}"/>
              </a:ext>
            </a:extLst>
          </p:cNvPr>
          <p:cNvSpPr txBox="1"/>
          <p:nvPr/>
        </p:nvSpPr>
        <p:spPr>
          <a:xfrm>
            <a:off x="9072748" y="3170712"/>
            <a:ext cx="985652" cy="368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t=20 t</a:t>
            </a:r>
            <a:r>
              <a:rPr lang="en-US" b="1" baseline="-25000" dirty="0"/>
              <a:t>0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027AD4-C86A-F34B-AF36-D2CF933DDD6C}"/>
              </a:ext>
            </a:extLst>
          </p:cNvPr>
          <p:cNvCxnSpPr/>
          <p:nvPr/>
        </p:nvCxnSpPr>
        <p:spPr>
          <a:xfrm flipV="1">
            <a:off x="5415148" y="5106390"/>
            <a:ext cx="1080655" cy="2850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3156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F1CD-8BCB-B644-ABC8-7BDECE854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Electrostatic potential obtained from Helmholtz decomposition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30953C1-1801-1B46-81F4-A566D20D5B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8194"/>
            <a:ext cx="5181600" cy="38862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226164-566A-7C42-8A1F-F23D6C7D9D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58194"/>
            <a:ext cx="5181600" cy="3886200"/>
          </a:xfrm>
        </p:spPr>
      </p:pic>
    </p:spTree>
    <p:extLst>
      <p:ext uri="{BB962C8B-B14F-4D97-AF65-F5344CB8AC3E}">
        <p14:creationId xmlns:p14="http://schemas.microsoft.com/office/powerpoint/2010/main" val="178657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E7B5-CD11-1D4D-86F7-8B731506A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Helmholtz decomposition decomposes vector field into solenoidal and irrotational components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98134DB-8374-0E4D-8668-C2198A136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0" y="2153444"/>
            <a:ext cx="104775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5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F42D1-6B18-EF49-A8C6-DFB726B30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Helmholtz decomposition for electric field assumes Coulomb gauge: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9271A3-08C1-E746-9E1F-23AF9285EE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857007"/>
            <a:ext cx="10348356" cy="1319955"/>
          </a:xfrm>
        </p:spPr>
        <p:txBody>
          <a:bodyPr/>
          <a:lstStyle/>
          <a:p>
            <a:r>
              <a:rPr lang="en-US" dirty="0"/>
              <a:t>Potential field phi is equivalent to scaler potential that satisfies the Poisson equation and is directly related to charge density when using Coulomb gauge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54C1247-753F-024B-924E-607C842563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65810" y="1780456"/>
            <a:ext cx="5181600" cy="27791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C308C6-AEDD-3944-A04C-464D6F056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053" y="1155618"/>
            <a:ext cx="19050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291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B9F56CBD-22D5-8C43-B2CE-07ABE2989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Electric field is predominately electrostatic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5CF03CE6-3367-DC4D-833D-8B27843B5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25" r="5996" b="2449"/>
          <a:stretch/>
        </p:blipFill>
        <p:spPr>
          <a:xfrm>
            <a:off x="3404026" y="1825624"/>
            <a:ext cx="6224067" cy="4808751"/>
          </a:xfr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3A62073-7C93-8E42-B51F-DB3FD0FBCD2A}"/>
              </a:ext>
            </a:extLst>
          </p:cNvPr>
          <p:cNvSpPr txBox="1"/>
          <p:nvPr/>
        </p:nvSpPr>
        <p:spPr>
          <a:xfrm>
            <a:off x="1045029" y="2641600"/>
            <a:ext cx="198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z-electric field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A1BE45-4FF0-7D46-B23D-2067C564C2E4}"/>
              </a:ext>
            </a:extLst>
          </p:cNvPr>
          <p:cNvSpPr txBox="1"/>
          <p:nvPr/>
        </p:nvSpPr>
        <p:spPr>
          <a:xfrm>
            <a:off x="960504" y="4714240"/>
            <a:ext cx="2067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r-electric field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873E88-F750-2E45-986F-618DF2A32725}"/>
              </a:ext>
            </a:extLst>
          </p:cNvPr>
          <p:cNvSpPr txBox="1"/>
          <p:nvPr/>
        </p:nvSpPr>
        <p:spPr>
          <a:xfrm>
            <a:off x="3958573" y="1456293"/>
            <a:ext cx="897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static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31F071-BEC2-7D4C-A01B-113A72A5F04D}"/>
              </a:ext>
            </a:extLst>
          </p:cNvPr>
          <p:cNvSpPr txBox="1"/>
          <p:nvPr/>
        </p:nvSpPr>
        <p:spPr>
          <a:xfrm>
            <a:off x="8075508" y="1410126"/>
            <a:ext cx="1122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total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36C427-F321-854E-AADC-D3A3AFAC34AF}"/>
              </a:ext>
            </a:extLst>
          </p:cNvPr>
          <p:cNvSpPr txBox="1"/>
          <p:nvPr/>
        </p:nvSpPr>
        <p:spPr>
          <a:xfrm>
            <a:off x="5812103" y="1456293"/>
            <a:ext cx="1407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inductive</a:t>
            </a:r>
          </a:p>
        </p:txBody>
      </p:sp>
    </p:spTree>
    <p:extLst>
      <p:ext uri="{BB962C8B-B14F-4D97-AF65-F5344CB8AC3E}">
        <p14:creationId xmlns:p14="http://schemas.microsoft.com/office/powerpoint/2010/main" val="4219869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052D3-B031-A64E-8651-82DC5132C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values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9983C9-251E-5D4E-BDE2-857477BD9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1064"/>
            <a:ext cx="10515600" cy="3680460"/>
          </a:xfrm>
        </p:spPr>
      </p:pic>
    </p:spTree>
    <p:extLst>
      <p:ext uri="{BB962C8B-B14F-4D97-AF65-F5344CB8AC3E}">
        <p14:creationId xmlns:p14="http://schemas.microsoft.com/office/powerpoint/2010/main" val="294937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6B488-60AB-A145-81D6-3B7CBFA0E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similar to electrostatic flute modes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47AB9-84DC-AF47-BED0-F542297B6B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Density variation normal to direction of magnetic field and  curvature and gradient drifts causes polarization and resulting electrostatic fields, which then drive plasma with </a:t>
            </a:r>
            <a:r>
              <a:rPr lang="en-US" dirty="0" err="1"/>
              <a:t>ExB</a:t>
            </a:r>
            <a:r>
              <a:rPr lang="en-US" dirty="0"/>
              <a:t> drift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F9EFE3-8195-C545-B742-842505BC61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1709" y="1825625"/>
            <a:ext cx="4362581" cy="4351338"/>
          </a:xfrm>
        </p:spPr>
      </p:pic>
    </p:spTree>
    <p:extLst>
      <p:ext uri="{BB962C8B-B14F-4D97-AF65-F5344CB8AC3E}">
        <p14:creationId xmlns:p14="http://schemas.microsoft.com/office/powerpoint/2010/main" val="139998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5BCEF-C3A2-F647-8633-79F18DEC9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m=0 growth rates from different models for Bennett Equilibrium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5AAB3E8-D419-2E4C-8C89-0CE75BE40E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7798" r="19695"/>
          <a:stretch/>
        </p:blipFill>
        <p:spPr>
          <a:xfrm>
            <a:off x="606750" y="1825625"/>
            <a:ext cx="4888195" cy="4648904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9B138C3-7EA2-9843-9EE9-70F04705F4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FUZE parameters</a:t>
            </a:r>
          </a:p>
          <a:p>
            <a:pPr lvl="1"/>
            <a:r>
              <a:rPr lang="en-US" dirty="0"/>
              <a:t>N0 = 4.25e24/m3</a:t>
            </a:r>
          </a:p>
          <a:p>
            <a:pPr lvl="1"/>
            <a:r>
              <a:rPr lang="en-US" dirty="0"/>
              <a:t>T0 = 1270 eV</a:t>
            </a:r>
          </a:p>
          <a:p>
            <a:pPr lvl="1"/>
            <a:r>
              <a:rPr lang="en-US" dirty="0"/>
              <a:t>a = 9.1e-4 m</a:t>
            </a:r>
          </a:p>
          <a:p>
            <a:pPr lvl="1"/>
            <a:r>
              <a:rPr lang="en-US" dirty="0"/>
              <a:t>Mi = 1.6605e-27 kg (hydrogen)</a:t>
            </a:r>
          </a:p>
          <a:p>
            <a:r>
              <a:rPr lang="en-US" dirty="0"/>
              <a:t>t0 = a/Cs=a/</a:t>
            </a:r>
            <a:r>
              <a:rPr lang="en-US" dirty="0" err="1"/>
              <a:t>sqt</a:t>
            </a:r>
            <a:r>
              <a:rPr lang="en-US" dirty="0"/>
              <a:t>(2T0/Mi)</a:t>
            </a:r>
          </a:p>
          <a:p>
            <a:r>
              <a:rPr lang="en-US" dirty="0"/>
              <a:t>Li/a = c/</a:t>
            </a:r>
            <a:r>
              <a:rPr lang="en-US" dirty="0" err="1"/>
              <a:t>wpi</a:t>
            </a:r>
            <a:r>
              <a:rPr lang="en-US" dirty="0"/>
              <a:t>/a = 0.12</a:t>
            </a:r>
          </a:p>
        </p:txBody>
      </p:sp>
    </p:spTree>
    <p:extLst>
      <p:ext uri="{BB962C8B-B14F-4D97-AF65-F5344CB8AC3E}">
        <p14:creationId xmlns:p14="http://schemas.microsoft.com/office/powerpoint/2010/main" val="3362391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(Li/r0=5.0e-3)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DE2CCB75-2C51-7842-AAA5-7845260363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54770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(Li/r0=1.0e-1)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DD67E6C6-61B1-9140-9C17-C5F05A3378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52339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CF1BB-5F7A-F64C-B1BF-DBC4EE534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Drift-Ideal MHD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404E9-2568-D849-9AB1-08DFC6AA8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52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69E4ADF6-D03D-3C43-9FB8-7CB38A46E6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45" t="-152" r="-45" b="152"/>
          <a:stretch/>
        </p:blipFill>
        <p:spPr>
          <a:xfrm>
            <a:off x="2953512" y="3794760"/>
            <a:ext cx="8586216" cy="286207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225DF3A-1158-DE4B-BE44-5454002179B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49625" y="728662"/>
            <a:ext cx="8572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263524"/>
            <a:ext cx="3524745" cy="4964323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Sausage mode can be stabilized with increasing adiabatic coefficient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Ideal MHD with </a:t>
            </a:r>
            <a:br>
              <a:rPr lang="en-US" sz="4000" dirty="0"/>
            </a:br>
            <a:r>
              <a:rPr lang="en-US" sz="4000" dirty="0"/>
              <a:t>Bennett profiles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6BF17F-7EBE-CE40-8774-A5E75ED65E00}"/>
              </a:ext>
            </a:extLst>
          </p:cNvPr>
          <p:cNvSpPr txBox="1"/>
          <p:nvPr/>
        </p:nvSpPr>
        <p:spPr>
          <a:xfrm>
            <a:off x="10852298" y="1572637"/>
            <a:ext cx="1339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γ</a:t>
            </a:r>
            <a:r>
              <a:rPr lang="en-US" sz="3200" b="1" dirty="0"/>
              <a:t>=5/3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DF4785-1C18-154A-8EF8-7F8C78BD05CC}"/>
              </a:ext>
            </a:extLst>
          </p:cNvPr>
          <p:cNvSpPr txBox="1"/>
          <p:nvPr/>
        </p:nvSpPr>
        <p:spPr>
          <a:xfrm>
            <a:off x="10852274" y="4643072"/>
            <a:ext cx="1339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γ</a:t>
            </a:r>
            <a:r>
              <a:rPr lang="en-US" sz="3200" b="1" dirty="0"/>
              <a:t>=2.1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162CA1-789B-5F4F-97FA-36AD735793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125" y="5218471"/>
            <a:ext cx="2476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7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36A3E4A4-5BA2-9D4E-8A4E-A2C71B1212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225DF3A-1158-DE4B-BE44-5454002179B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49625" y="728662"/>
            <a:ext cx="8572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728662"/>
            <a:ext cx="3486823" cy="5660849"/>
          </a:xfrm>
        </p:spPr>
        <p:txBody>
          <a:bodyPr>
            <a:normAutofit/>
          </a:bodyPr>
          <a:lstStyle/>
          <a:p>
            <a:r>
              <a:rPr lang="en-US" sz="3200" dirty="0"/>
              <a:t>unstable sausage mode drifts with electrons in drift-ideal model (Hall effect)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Ideal MHD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=5/3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=5/3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</p:txBody>
      </p:sp>
    </p:spTree>
    <p:extLst>
      <p:ext uri="{BB962C8B-B14F-4D97-AF65-F5344CB8AC3E}">
        <p14:creationId xmlns:p14="http://schemas.microsoft.com/office/powerpoint/2010/main" val="17447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7BCB46AE-79C8-684C-9CEB-9152A9C0E5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pic>
        <p:nvPicPr>
          <p:cNvPr id="13" name="2Dpinch.avi">
            <a:hlinkClick r:id="" action="ppaction://media"/>
            <a:extLst>
              <a:ext uri="{FF2B5EF4-FFF2-40B4-BE49-F238E27FC236}">
                <a16:creationId xmlns:a16="http://schemas.microsoft.com/office/drawing/2014/main" id="{49686F5B-DE67-7248-B556-81119EA4C75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6"/>
          <a:srcRect l="45" t="-152" r="-45" b="152"/>
          <a:stretch/>
        </p:blipFill>
        <p:spPr>
          <a:xfrm>
            <a:off x="2949625" y="726376"/>
            <a:ext cx="8586216" cy="28620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575733"/>
            <a:ext cx="3486823" cy="5813778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Increasing gamma stabilizes m=0 in ideal MHD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Increasing gamma in drift-ideal stabilizes ideal mode, but destabilizes entropy mode</a:t>
            </a: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Ideal MHD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=2.1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</p:txBody>
      </p:sp>
    </p:spTree>
    <p:extLst>
      <p:ext uri="{BB962C8B-B14F-4D97-AF65-F5344CB8AC3E}">
        <p14:creationId xmlns:p14="http://schemas.microsoft.com/office/powerpoint/2010/main" val="181971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2Dpinch.avi">
            <a:hlinkClick r:id="" action="ppaction://media"/>
            <a:extLst>
              <a:ext uri="{FF2B5EF4-FFF2-40B4-BE49-F238E27FC236}">
                <a16:creationId xmlns:a16="http://schemas.microsoft.com/office/drawing/2014/main" id="{86373050-D904-5B4E-BF42-693E2EC620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731520"/>
            <a:ext cx="8572500" cy="2857500"/>
          </a:xfrm>
          <a:prstGeom prst="rect">
            <a:avLst/>
          </a:prstGeo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6669509D-FC5D-964B-AB3B-A4A374BD533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575733"/>
            <a:ext cx="3486823" cy="5813778"/>
          </a:xfrm>
        </p:spPr>
        <p:txBody>
          <a:bodyPr>
            <a:normAutofit/>
          </a:bodyPr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Entropy mode can be stabilized with strong thermalization such that </a:t>
            </a:r>
            <a:r>
              <a:rPr lang="en-US" sz="3200" dirty="0" err="1"/>
              <a:t>Te≈Ti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  <a:p>
            <a:r>
              <a:rPr lang="en-US" b="1" dirty="0" err="1"/>
              <a:t>NuT</a:t>
            </a:r>
            <a:r>
              <a:rPr lang="en-US" b="1" dirty="0"/>
              <a:t>= 100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  <a:p>
            <a:r>
              <a:rPr lang="en-US" b="1" dirty="0" err="1"/>
              <a:t>NuT</a:t>
            </a:r>
            <a:r>
              <a:rPr lang="en-US" b="1" dirty="0"/>
              <a:t> = 0</a:t>
            </a:r>
          </a:p>
        </p:txBody>
      </p:sp>
    </p:spTree>
    <p:extLst>
      <p:ext uri="{BB962C8B-B14F-4D97-AF65-F5344CB8AC3E}">
        <p14:creationId xmlns:p14="http://schemas.microsoft.com/office/powerpoint/2010/main" val="238665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5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70C385-2C63-8049-BF71-172C1C83A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0416" y="688622"/>
            <a:ext cx="6595299" cy="49464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B5243A-D458-F941-AA49-72B076FB53FB}"/>
              </a:ext>
            </a:extLst>
          </p:cNvPr>
          <p:cNvSpPr txBox="1"/>
          <p:nvPr/>
        </p:nvSpPr>
        <p:spPr>
          <a:xfrm>
            <a:off x="203200" y="688622"/>
            <a:ext cx="52472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Entropy mode grows slower than ideal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Increasing gamma larger than 2 stabilizes ideal mode, but destabilizes entropy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Entropy mode can be stabilized by driving electron and ion temperatures to be the same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Thermalization has no significant affect on ideal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1FA03-BB9F-F043-B065-72268B63778A}"/>
              </a:ext>
            </a:extLst>
          </p:cNvPr>
          <p:cNvSpPr txBox="1"/>
          <p:nvPr/>
        </p:nvSpPr>
        <p:spPr>
          <a:xfrm>
            <a:off x="6671733" y="5813777"/>
            <a:ext cx="3996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Seeded mode: </a:t>
            </a:r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krhoi</a:t>
            </a:r>
            <a:r>
              <a:rPr lang="en-US" dirty="0"/>
              <a:t> = 0.1</a:t>
            </a:r>
          </a:p>
        </p:txBody>
      </p:sp>
    </p:spTree>
    <p:extLst>
      <p:ext uri="{BB962C8B-B14F-4D97-AF65-F5344CB8AC3E}">
        <p14:creationId xmlns:p14="http://schemas.microsoft.com/office/powerpoint/2010/main" val="3500507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12755</TotalTime>
  <Words>285</Words>
  <Application>Microsoft Macintosh PowerPoint</Application>
  <PresentationFormat>Widescreen</PresentationFormat>
  <Paragraphs>47</Paragraphs>
  <Slides>17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My MHD code</vt:lpstr>
      <vt:lpstr>Hall MHD (JxB and gradP) (Li/r0=5.0e-3)</vt:lpstr>
      <vt:lpstr>Hall MHD (JxB and gradP) (Li/r0=1.0e-1)</vt:lpstr>
      <vt:lpstr>Drift-Ideal MHD model</vt:lpstr>
      <vt:lpstr>Sausage mode can be stabilized with increasing adiabatic coefficient   Ideal MHD with  Bennett profiles</vt:lpstr>
      <vt:lpstr>unstable sausage mode drifts with electrons in drift-ideal model (Hall effect) </vt:lpstr>
      <vt:lpstr>   Increasing gamma stabilizes m=0 in ideal MHD     Increasing gamma in drift-ideal stabilizes ideal mode, but destabilizes entropy mode  </vt:lpstr>
      <vt:lpstr>   Entropy mode can be stabilized with strong thermalization such that Te≈Ti </vt:lpstr>
      <vt:lpstr>PowerPoint Presentation</vt:lpstr>
      <vt:lpstr>Axial field is predominately electrostatic</vt:lpstr>
      <vt:lpstr>Electrostatic potential obtained from Helmholtz decomposition</vt:lpstr>
      <vt:lpstr>Helmholtz decomposition decomposes vector field into solenoidal and irrotational components</vt:lpstr>
      <vt:lpstr>Helmholtz decomposition for electric field assumes Coulomb gauge:</vt:lpstr>
      <vt:lpstr>Electric field is predominately electrostatic</vt:lpstr>
      <vt:lpstr>Potential values</vt:lpstr>
      <vt:lpstr>Very similar to electrostatic flute modes </vt:lpstr>
      <vt:lpstr>Comparing m=0 growth rates from different models for Bennett Equilibrium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111</cp:revision>
  <dcterms:created xsi:type="dcterms:W3CDTF">2018-01-08T04:18:50Z</dcterms:created>
  <dcterms:modified xsi:type="dcterms:W3CDTF">2018-07-30T20:37:09Z</dcterms:modified>
</cp:coreProperties>
</file>

<file path=docProps/thumbnail.jpeg>
</file>